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8" r:id="rId2"/>
    <p:sldId id="567" r:id="rId3"/>
    <p:sldId id="329" r:id="rId4"/>
    <p:sldId id="411" r:id="rId5"/>
    <p:sldId id="412" r:id="rId6"/>
    <p:sldId id="414" r:id="rId7"/>
    <p:sldId id="416" r:id="rId8"/>
    <p:sldId id="417" r:id="rId9"/>
    <p:sldId id="431" r:id="rId10"/>
    <p:sldId id="401" r:id="rId11"/>
    <p:sldId id="402" r:id="rId12"/>
    <p:sldId id="433" r:id="rId13"/>
    <p:sldId id="432" r:id="rId14"/>
    <p:sldId id="395" r:id="rId15"/>
    <p:sldId id="333" r:id="rId16"/>
    <p:sldId id="378" r:id="rId17"/>
    <p:sldId id="341" r:id="rId18"/>
    <p:sldId id="1127" r:id="rId19"/>
    <p:sldId id="335" r:id="rId20"/>
    <p:sldId id="475" r:id="rId21"/>
    <p:sldId id="403" r:id="rId22"/>
    <p:sldId id="434" r:id="rId23"/>
    <p:sldId id="339" r:id="rId24"/>
    <p:sldId id="338" r:id="rId25"/>
    <p:sldId id="289" r:id="rId26"/>
    <p:sldId id="308" r:id="rId27"/>
    <p:sldId id="286" r:id="rId28"/>
    <p:sldId id="326" r:id="rId29"/>
    <p:sldId id="325" r:id="rId30"/>
    <p:sldId id="354" r:id="rId31"/>
    <p:sldId id="367" r:id="rId32"/>
    <p:sldId id="370" r:id="rId33"/>
    <p:sldId id="371" r:id="rId34"/>
    <p:sldId id="368" r:id="rId35"/>
    <p:sldId id="372" r:id="rId36"/>
    <p:sldId id="373" r:id="rId37"/>
    <p:sldId id="369" r:id="rId38"/>
    <p:sldId id="374" r:id="rId39"/>
    <p:sldId id="375" r:id="rId40"/>
    <p:sldId id="359" r:id="rId41"/>
    <p:sldId id="376" r:id="rId42"/>
    <p:sldId id="377" r:id="rId43"/>
    <p:sldId id="410" r:id="rId44"/>
    <p:sldId id="352" r:id="rId45"/>
    <p:sldId id="385" r:id="rId46"/>
    <p:sldId id="409" r:id="rId47"/>
    <p:sldId id="387" r:id="rId48"/>
    <p:sldId id="406" r:id="rId49"/>
    <p:sldId id="407" r:id="rId50"/>
    <p:sldId id="408" r:id="rId51"/>
    <p:sldId id="419" r:id="rId52"/>
    <p:sldId id="420" r:id="rId53"/>
    <p:sldId id="379" r:id="rId54"/>
    <p:sldId id="1123" r:id="rId55"/>
    <p:sldId id="1121" r:id="rId56"/>
    <p:sldId id="1122" r:id="rId57"/>
    <p:sldId id="1124" r:id="rId58"/>
    <p:sldId id="421" r:id="rId59"/>
    <p:sldId id="1125" r:id="rId60"/>
    <p:sldId id="1126" r:id="rId61"/>
    <p:sldId id="320" r:id="rId62"/>
    <p:sldId id="336" r:id="rId63"/>
    <p:sldId id="321" r:id="rId64"/>
    <p:sldId id="322" r:id="rId65"/>
    <p:sldId id="314" r:id="rId66"/>
    <p:sldId id="323" r:id="rId67"/>
    <p:sldId id="384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00FF"/>
    <a:srgbClr val="CACACA"/>
    <a:srgbClr val="6C006C"/>
    <a:srgbClr val="72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28"/>
    <p:restoredTop sz="66401" autoAdjust="0"/>
  </p:normalViewPr>
  <p:slideViewPr>
    <p:cSldViewPr snapToGrid="0">
      <p:cViewPr>
        <p:scale>
          <a:sx n="59" d="100"/>
          <a:sy n="59" d="100"/>
        </p:scale>
        <p:origin x="1632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9EE27-DB01-B340-9F62-6D06982A8566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0C917-C062-F348-A2C6-E8664B36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me Chris</a:t>
            </a:r>
          </a:p>
          <a:p>
            <a:endParaRPr lang="en-US" dirty="0"/>
          </a:p>
          <a:p>
            <a:r>
              <a:rPr lang="en-US" dirty="0"/>
              <a:t>I grew</a:t>
            </a:r>
            <a:r>
              <a:rPr lang="en-US" baseline="0" dirty="0"/>
              <a:t> up in a bunch of places.</a:t>
            </a:r>
          </a:p>
          <a:p>
            <a:endParaRPr lang="en-US" baseline="0" dirty="0"/>
          </a:p>
          <a:p>
            <a:r>
              <a:rPr lang="en-US" baseline="0" dirty="0"/>
              <a:t>I’m a PhD in Artificial Intelligence</a:t>
            </a:r>
          </a:p>
          <a:p>
            <a:endParaRPr lang="en-US" baseline="0" dirty="0"/>
          </a:p>
          <a:p>
            <a:r>
              <a:rPr lang="en-US" baseline="0" dirty="0"/>
              <a:t>Everyone once in a while they let me teach, even though I’m young.</a:t>
            </a:r>
          </a:p>
          <a:p>
            <a:r>
              <a:rPr lang="en-US" baseline="0" dirty="0"/>
              <a:t>Mostly because I get so excited. </a:t>
            </a:r>
          </a:p>
          <a:p>
            <a:r>
              <a:rPr lang="en-US" baseline="0" dirty="0"/>
              <a:t>Actually I got my first chance to teach because of the </a:t>
            </a:r>
            <a:r>
              <a:rPr lang="en-US" baseline="0" dirty="0" err="1"/>
              <a:t>facebook</a:t>
            </a:r>
            <a:r>
              <a:rPr lang="en-US" baseline="0" dirty="0"/>
              <a:t> like button…  but that</a:t>
            </a:r>
            <a:r>
              <a:rPr lang="fr-FR" baseline="0" dirty="0"/>
              <a:t>’</a:t>
            </a:r>
            <a:r>
              <a:rPr lang="en-US" baseline="0" dirty="0"/>
              <a:t>s a story for another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9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Just need to know how to turn on a computer.</a:t>
            </a:r>
          </a:p>
          <a:p>
            <a:endParaRPr lang="en-US" dirty="0"/>
          </a:p>
          <a:p>
            <a:r>
              <a:rPr lang="en-US" dirty="0"/>
              <a:t>In fact </a:t>
            </a:r>
            <a:r>
              <a:rPr lang="en-US"/>
              <a:t>about</a:t>
            </a:r>
            <a:r>
              <a:rPr lang="en-US" baseline="0"/>
              <a:t> 8 </a:t>
            </a:r>
            <a:r>
              <a:rPr lang="en-US" baseline="0" dirty="0"/>
              <a:t>years ago I was in your seats learning programming.</a:t>
            </a:r>
          </a:p>
          <a:p>
            <a:r>
              <a:rPr lang="en-US" baseline="0" dirty="0"/>
              <a:t>… and then I did the grad school thing and the teaching thing.</a:t>
            </a:r>
          </a:p>
          <a:p>
            <a:r>
              <a:rPr lang="en-US" baseline="0" dirty="0"/>
              <a:t>It worked out.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teach software</a:t>
            </a:r>
            <a:r>
              <a:rPr lang="en-US" baseline="0" dirty="0"/>
              <a:t> engineering principles. Much larger than just programming.</a:t>
            </a:r>
          </a:p>
          <a:p>
            <a:r>
              <a:rPr lang="en-US" baseline="0" dirty="0"/>
              <a:t>Mechanics of the language are nothing compared to the principles.</a:t>
            </a:r>
          </a:p>
          <a:p>
            <a:r>
              <a:rPr lang="en-US" baseline="0" dirty="0"/>
              <a:t>You are going to learn the principles by programming in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6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6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BB2F2E-B185-B94E-BF43-8ACBDA84B7E4}" type="slidenum">
              <a:rPr lang="en-US"/>
              <a:pPr/>
              <a:t>27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you it might not be exciting but to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karel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its very exciting.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28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29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33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35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36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41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E4F31-E091-F744-B4E5-606223AC2F6D}" type="slidenum">
              <a:rPr lang="en-US"/>
              <a:pPr/>
              <a:t>45</a:t>
            </a:fld>
            <a:endParaRPr lang="en-US"/>
          </a:p>
        </p:txBody>
      </p:sp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6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Mario: Japan</a:t>
            </a:r>
          </a:p>
          <a:p>
            <a:r>
              <a:rPr lang="en-US" dirty="0"/>
              <a:t>Angry Birds: Finland</a:t>
            </a:r>
          </a:p>
          <a:p>
            <a:r>
              <a:rPr lang="en-US" dirty="0"/>
              <a:t>Pixar:</a:t>
            </a:r>
            <a:r>
              <a:rPr lang="en-US" baseline="0" dirty="0"/>
              <a:t> USA</a:t>
            </a:r>
          </a:p>
          <a:p>
            <a:r>
              <a:rPr lang="en-US" baseline="0" dirty="0" err="1"/>
              <a:t>Ushahidi</a:t>
            </a:r>
            <a:r>
              <a:rPr lang="en-US" baseline="0" dirty="0"/>
              <a:t>: Kenya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9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3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700 students</a:t>
            </a:r>
          </a:p>
          <a:p>
            <a:r>
              <a:rPr lang="en-US" dirty="0"/>
              <a:t>Most students at </a:t>
            </a:r>
            <a:r>
              <a:rPr lang="en-US" dirty="0" err="1"/>
              <a:t>stanford</a:t>
            </a:r>
            <a:r>
              <a:rPr lang="en-US" dirty="0"/>
              <a:t> take the course.</a:t>
            </a:r>
          </a:p>
          <a:p>
            <a:r>
              <a:rPr lang="en-US" baseline="0" dirty="0"/>
              <a:t>You are going to get the same </a:t>
            </a:r>
            <a:r>
              <a:rPr lang="en-US" baseline="0" dirty="0" err="1"/>
              <a:t>matrial</a:t>
            </a:r>
            <a:r>
              <a:rPr lang="en-US" baseline="0" dirty="0"/>
              <a:t>, and the same respect that we would give to students back home..</a:t>
            </a:r>
          </a:p>
          <a:p>
            <a:r>
              <a:rPr lang="en-US" baseline="0" dirty="0"/>
              <a:t>And your like… but you are throwing candy and stuff. Yep this is </a:t>
            </a:r>
            <a:r>
              <a:rPr lang="en-US" baseline="0" dirty="0" err="1"/>
              <a:t>whats</a:t>
            </a:r>
            <a:r>
              <a:rPr lang="en-US" baseline="0" dirty="0"/>
              <a:t> its like there too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4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0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4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4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462" y="3163124"/>
            <a:ext cx="49275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ctu.csbridge.org</a:t>
            </a:r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Course Website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97385" y="6271846"/>
            <a:ext cx="26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 that its </a:t>
            </a:r>
            <a:r>
              <a:rPr lang="en-US" b="1" dirty="0"/>
              <a:t>org</a:t>
            </a:r>
            <a:r>
              <a:rPr lang="en-US" dirty="0"/>
              <a:t> not </a:t>
            </a:r>
            <a:r>
              <a:rPr lang="en-US" b="1" dirty="0"/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19353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53" y="978918"/>
            <a:ext cx="5879081" cy="587908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Prize Policy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64" y="3722542"/>
            <a:ext cx="4353986" cy="2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9718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About the class</a:t>
            </a:r>
          </a:p>
        </p:txBody>
      </p:sp>
    </p:spTree>
    <p:extLst>
      <p:ext uri="{BB962C8B-B14F-4D97-AF65-F5344CB8AC3E}">
        <p14:creationId xmlns:p14="http://schemas.microsoft.com/office/powerpoint/2010/main" val="15000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7777"/>
            <a:ext cx="9144000" cy="53040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</a:p>
        </p:txBody>
      </p:sp>
    </p:spTree>
    <p:extLst>
      <p:ext uri="{BB962C8B-B14F-4D97-AF65-F5344CB8AC3E}">
        <p14:creationId xmlns:p14="http://schemas.microsoft.com/office/powerpoint/2010/main" val="401762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Joint Effort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E2ABA-3237-4B41-BDF8-92D04301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9" y="1729409"/>
            <a:ext cx="7044346" cy="39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3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A38CE-19E4-AF41-BA49-64D9BA3837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9298"/>
            <a:ext cx="9144000" cy="51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Prerequisites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23" y="1403620"/>
            <a:ext cx="5815181" cy="45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Prerequisite Test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87857" y="2097701"/>
            <a:ext cx="3251200" cy="3251200"/>
            <a:chOff x="5687857" y="2097701"/>
            <a:chExt cx="3251200" cy="325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857" y="2097701"/>
              <a:ext cx="3251200" cy="3251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244466" y="4192400"/>
              <a:ext cx="282207" cy="1612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IMG_2280.jpg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2536" y1="7110" x2="94515" y2="64908"/>
                        <a14:foregroundMark x1="95010" y1="459" x2="18021" y2="64404"/>
                        <a14:foregroundMark x1="12536" y1="10459" x2="16536" y2="69404"/>
                        <a14:foregroundMark x1="96000" y1="3211" x2="93979" y2="67706"/>
                        <a14:foregroundMark x1="80000" y1="31009" x2="80000" y2="31009"/>
                        <a14:foregroundMark x1="19546" y1="26560" x2="21526" y2="48807"/>
                        <a14:foregroundMark x1="31505" y1="12156" x2="84536" y2="2661"/>
                        <a14:foregroundMark x1="17526" y1="7110" x2="60000" y2="4312"/>
                        <a14:foregroundMark x1="90021" y1="16009" x2="16536" y2="19908"/>
                        <a14:foregroundMark x1="30557" y1="61606" x2="78021" y2="62156"/>
                        <a14:foregroundMark x1="34062" y1="58257" x2="75505" y2="56055"/>
                        <a14:foregroundMark x1="48041" y1="47156" x2="57526" y2="47156"/>
                        <a14:foregroundMark x1="84000" y1="19908" x2="86021" y2="53257"/>
                        <a14:foregroundMark x1="95366" y1="72999" x2="91341" y2="83311"/>
                        <a14:foregroundMark x1="91341" y1="83311" x2="96951" y2="74220"/>
                        <a14:foregroundMark x1="96951" y1="74220" x2="88659" y2="80733"/>
                        <a14:foregroundMark x1="88659" y1="80733" x2="88659" y2="84939"/>
                        <a14:foregroundMark x1="24146" y1="14518" x2="35000" y2="15061"/>
                        <a14:foregroundMark x1="35000" y1="15061" x2="57073" y2="12347"/>
                        <a14:foregroundMark x1="57073" y1="12347" x2="67195" y2="12347"/>
                        <a14:foregroundMark x1="67195" y1="12347" x2="77561" y2="11940"/>
                        <a14:foregroundMark x1="77561" y1="11940" x2="78293" y2="11940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46" y="1591473"/>
            <a:ext cx="4999090" cy="44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02" y="770777"/>
            <a:ext cx="5549341" cy="554934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 of Computer 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87921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81164-5505-4F4F-B8AC-4190256047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691" y="491837"/>
            <a:ext cx="3941617" cy="394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7CE27-0E2F-7E47-906A-DC530F4F1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6356"/>
            <a:ext cx="9144000" cy="2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8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Java?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83927"/>
            <a:ext cx="91439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www.codingdojo.com</a:t>
            </a:r>
            <a:r>
              <a:rPr lang="en-US" dirty="0"/>
              <a:t>/blog/7-most-in-demand-programming-languages-of-2018/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820" y="910283"/>
            <a:ext cx="5431906" cy="3009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342" y="4123112"/>
            <a:ext cx="2028368" cy="218613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246911" y="1413164"/>
            <a:ext cx="964276" cy="96427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246911" y="4541520"/>
            <a:ext cx="964276" cy="96427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8553D-5E7A-2348-BDF2-5DF7ACD930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729" y="2906486"/>
            <a:ext cx="1287812" cy="6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25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Breakout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663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if I fall behind?</a:t>
            </a:r>
          </a:p>
        </p:txBody>
      </p:sp>
    </p:spTree>
    <p:extLst>
      <p:ext uri="{BB962C8B-B14F-4D97-AF65-F5344CB8AC3E}">
        <p14:creationId xmlns:p14="http://schemas.microsoft.com/office/powerpoint/2010/main" val="23469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011352" cy="563936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 Try is to Succeed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029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52400" y="6477060"/>
            <a:ext cx="3733800" cy="365125"/>
          </a:xfrm>
        </p:spPr>
        <p:txBody>
          <a:bodyPr/>
          <a:lstStyle/>
          <a:p>
            <a:fld id="{B11D738E-8962-435F-8C43-147B8DD7E819}" type="datetime1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4617" y="-114301"/>
            <a:ext cx="9301017" cy="70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Lets Get Started</a:t>
            </a:r>
          </a:p>
        </p:txBody>
      </p:sp>
    </p:spTree>
    <p:extLst>
      <p:ext uri="{BB962C8B-B14F-4D97-AF65-F5344CB8AC3E}">
        <p14:creationId xmlns:p14="http://schemas.microsoft.com/office/powerpoint/2010/main" val="137664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00" y="2644578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411628" y="1301277"/>
            <a:ext cx="2711143" cy="940247"/>
          </a:xfrm>
          <a:prstGeom prst="wedgeRoundRectCallout">
            <a:avLst>
              <a:gd name="adj1" fmla="val -33229"/>
              <a:gd name="adj2" fmla="val 820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Ahoy!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2258688" y="5270152"/>
            <a:ext cx="2711143" cy="940247"/>
          </a:xfrm>
          <a:prstGeom prst="wedgeRoundRectCallout">
            <a:avLst>
              <a:gd name="adj1" fmla="val -16201"/>
              <a:gd name="adj2" fmla="val -762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jak</a:t>
            </a:r>
            <a:r>
              <a:rPr lang="en-US" sz="2800" dirty="0"/>
              <a:t> se </a:t>
            </a:r>
            <a:r>
              <a:rPr lang="en-US" sz="2800" dirty="0" err="1"/>
              <a:t>máš</a:t>
            </a:r>
            <a:r>
              <a:rPr lang="en-US" sz="2800" dirty="0"/>
              <a:t>?</a:t>
            </a:r>
          </a:p>
        </p:txBody>
      </p:sp>
      <p:pic>
        <p:nvPicPr>
          <p:cNvPr id="55" name="Picture 22" descr="Patti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056" y="857655"/>
            <a:ext cx="2648889" cy="2760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Meet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90120"/>
            <a:ext cx="2134617" cy="2501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F767B-A908-7C41-861D-7A8168D0C950}"/>
              </a:ext>
            </a:extLst>
          </p:cNvPr>
          <p:cNvSpPr/>
          <p:nvPr/>
        </p:nvSpPr>
        <p:spPr>
          <a:xfrm>
            <a:off x="6227610" y="6396335"/>
            <a:ext cx="176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Linux Libertine"/>
              </a:rPr>
              <a:t>Karel </a:t>
            </a:r>
            <a:r>
              <a:rPr lang="en-GB" sz="2400" dirty="0" err="1">
                <a:solidFill>
                  <a:srgbClr val="000000"/>
                </a:solidFill>
                <a:latin typeface="Linux Libertine"/>
              </a:rPr>
              <a:t>Čapek</a:t>
            </a:r>
            <a:endParaRPr lang="en-GB" sz="24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D0959-9A37-1446-9598-6C8D7ADEA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639" y="3810865"/>
            <a:ext cx="1965090" cy="262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9E660-5CDD-904C-9A66-71CDA5D0D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021" y="3788778"/>
            <a:ext cx="1782098" cy="25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Speaks Java</a:t>
            </a:r>
          </a:p>
        </p:txBody>
      </p:sp>
    </p:spTree>
    <p:extLst>
      <p:ext uri="{BB962C8B-B14F-4D97-AF65-F5344CB8AC3E}">
        <p14:creationId xmlns:p14="http://schemas.microsoft.com/office/powerpoint/2010/main" val="407198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955080" y="2140812"/>
            <a:ext cx="489743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12598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68" name="Line 7"/>
          <p:cNvSpPr>
            <a:spLocks noChangeShapeType="1"/>
          </p:cNvSpPr>
          <p:nvPr/>
        </p:nvSpPr>
        <p:spPr bwMode="auto">
          <a:xfrm>
            <a:off x="94238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 rot="16200000">
            <a:off x="1437680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13"/>
          <p:cNvSpPr>
            <a:spLocks noChangeShapeType="1"/>
          </p:cNvSpPr>
          <p:nvPr/>
        </p:nvSpPr>
        <p:spPr bwMode="auto">
          <a:xfrm>
            <a:off x="1921867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rot="16200000">
            <a:off x="2417167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5"/>
          <p:cNvSpPr>
            <a:spLocks noChangeShapeType="1"/>
          </p:cNvSpPr>
          <p:nvPr/>
        </p:nvSpPr>
        <p:spPr bwMode="auto">
          <a:xfrm>
            <a:off x="2901355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6"/>
          <p:cNvSpPr>
            <a:spLocks noChangeShapeType="1"/>
          </p:cNvSpPr>
          <p:nvPr/>
        </p:nvSpPr>
        <p:spPr bwMode="auto">
          <a:xfrm rot="16200000">
            <a:off x="3396655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>
            <a:off x="3880842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18"/>
          <p:cNvSpPr>
            <a:spLocks noChangeShapeType="1"/>
          </p:cNvSpPr>
          <p:nvPr/>
        </p:nvSpPr>
        <p:spPr bwMode="auto">
          <a:xfrm rot="16200000">
            <a:off x="4376142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>
            <a:off x="486033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 Box 23"/>
          <p:cNvSpPr txBox="1">
            <a:spLocks noChangeArrowheads="1"/>
          </p:cNvSpPr>
          <p:nvPr/>
        </p:nvSpPr>
        <p:spPr bwMode="auto">
          <a:xfrm>
            <a:off x="22377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8" name="Text Box 24"/>
          <p:cNvSpPr txBox="1">
            <a:spLocks noChangeArrowheads="1"/>
          </p:cNvSpPr>
          <p:nvPr/>
        </p:nvSpPr>
        <p:spPr bwMode="auto">
          <a:xfrm>
            <a:off x="32156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9" name="Text Box 25"/>
          <p:cNvSpPr txBox="1">
            <a:spLocks noChangeArrowheads="1"/>
          </p:cNvSpPr>
          <p:nvPr/>
        </p:nvSpPr>
        <p:spPr bwMode="auto">
          <a:xfrm>
            <a:off x="41935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0" name="Text Box 26"/>
          <p:cNvSpPr txBox="1">
            <a:spLocks noChangeArrowheads="1"/>
          </p:cNvSpPr>
          <p:nvPr/>
        </p:nvSpPr>
        <p:spPr bwMode="auto">
          <a:xfrm>
            <a:off x="51714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1" name="Text Box 27"/>
          <p:cNvSpPr txBox="1">
            <a:spLocks noChangeArrowheads="1"/>
          </p:cNvSpPr>
          <p:nvPr/>
        </p:nvSpPr>
        <p:spPr bwMode="auto">
          <a:xfrm>
            <a:off x="12598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>
            <a:off x="94238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29"/>
          <p:cNvSpPr>
            <a:spLocks noChangeShapeType="1"/>
          </p:cNvSpPr>
          <p:nvPr/>
        </p:nvSpPr>
        <p:spPr bwMode="auto">
          <a:xfrm rot="16200000">
            <a:off x="1437680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0"/>
          <p:cNvSpPr>
            <a:spLocks noChangeShapeType="1"/>
          </p:cNvSpPr>
          <p:nvPr/>
        </p:nvSpPr>
        <p:spPr bwMode="auto">
          <a:xfrm>
            <a:off x="1921867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31"/>
          <p:cNvSpPr>
            <a:spLocks noChangeShapeType="1"/>
          </p:cNvSpPr>
          <p:nvPr/>
        </p:nvSpPr>
        <p:spPr bwMode="auto">
          <a:xfrm rot="16200000">
            <a:off x="2417167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2"/>
          <p:cNvSpPr>
            <a:spLocks noChangeShapeType="1"/>
          </p:cNvSpPr>
          <p:nvPr/>
        </p:nvSpPr>
        <p:spPr bwMode="auto">
          <a:xfrm>
            <a:off x="2901355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3"/>
          <p:cNvSpPr>
            <a:spLocks noChangeShapeType="1"/>
          </p:cNvSpPr>
          <p:nvPr/>
        </p:nvSpPr>
        <p:spPr bwMode="auto">
          <a:xfrm rot="16200000">
            <a:off x="3396655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34"/>
          <p:cNvSpPr>
            <a:spLocks noChangeShapeType="1"/>
          </p:cNvSpPr>
          <p:nvPr/>
        </p:nvSpPr>
        <p:spPr bwMode="auto">
          <a:xfrm>
            <a:off x="3880842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5"/>
          <p:cNvSpPr>
            <a:spLocks noChangeShapeType="1"/>
          </p:cNvSpPr>
          <p:nvPr/>
        </p:nvSpPr>
        <p:spPr bwMode="auto">
          <a:xfrm rot="16200000">
            <a:off x="4376142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36"/>
          <p:cNvSpPr>
            <a:spLocks noChangeShapeType="1"/>
          </p:cNvSpPr>
          <p:nvPr/>
        </p:nvSpPr>
        <p:spPr bwMode="auto">
          <a:xfrm>
            <a:off x="486033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38"/>
          <p:cNvSpPr txBox="1">
            <a:spLocks noChangeArrowheads="1"/>
          </p:cNvSpPr>
          <p:nvPr/>
        </p:nvSpPr>
        <p:spPr bwMode="auto">
          <a:xfrm>
            <a:off x="22377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2" name="Text Box 39"/>
          <p:cNvSpPr txBox="1">
            <a:spLocks noChangeArrowheads="1"/>
          </p:cNvSpPr>
          <p:nvPr/>
        </p:nvSpPr>
        <p:spPr bwMode="auto">
          <a:xfrm>
            <a:off x="32156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3" name="Text Box 40"/>
          <p:cNvSpPr txBox="1">
            <a:spLocks noChangeArrowheads="1"/>
          </p:cNvSpPr>
          <p:nvPr/>
        </p:nvSpPr>
        <p:spPr bwMode="auto">
          <a:xfrm>
            <a:off x="41935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4" name="Text Box 41"/>
          <p:cNvSpPr txBox="1">
            <a:spLocks noChangeArrowheads="1"/>
          </p:cNvSpPr>
          <p:nvPr/>
        </p:nvSpPr>
        <p:spPr bwMode="auto">
          <a:xfrm>
            <a:off x="51714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5" name="Text Box 42"/>
          <p:cNvSpPr txBox="1">
            <a:spLocks noChangeArrowheads="1"/>
          </p:cNvSpPr>
          <p:nvPr/>
        </p:nvSpPr>
        <p:spPr bwMode="auto">
          <a:xfrm>
            <a:off x="12598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6" name="Line 44"/>
          <p:cNvSpPr>
            <a:spLocks noChangeShapeType="1"/>
          </p:cNvSpPr>
          <p:nvPr/>
        </p:nvSpPr>
        <p:spPr bwMode="auto">
          <a:xfrm rot="16200000">
            <a:off x="1437680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46"/>
          <p:cNvSpPr>
            <a:spLocks noChangeShapeType="1"/>
          </p:cNvSpPr>
          <p:nvPr/>
        </p:nvSpPr>
        <p:spPr bwMode="auto">
          <a:xfrm rot="16200000">
            <a:off x="2417167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48"/>
          <p:cNvSpPr>
            <a:spLocks noChangeShapeType="1"/>
          </p:cNvSpPr>
          <p:nvPr/>
        </p:nvSpPr>
        <p:spPr bwMode="auto">
          <a:xfrm rot="16200000">
            <a:off x="3396655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50"/>
          <p:cNvSpPr>
            <a:spLocks noChangeShapeType="1"/>
          </p:cNvSpPr>
          <p:nvPr/>
        </p:nvSpPr>
        <p:spPr bwMode="auto">
          <a:xfrm rot="16200000">
            <a:off x="4376142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Text Box 53"/>
          <p:cNvSpPr txBox="1">
            <a:spLocks noChangeArrowheads="1"/>
          </p:cNvSpPr>
          <p:nvPr/>
        </p:nvSpPr>
        <p:spPr bwMode="auto">
          <a:xfrm>
            <a:off x="22377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1" name="Text Box 54"/>
          <p:cNvSpPr txBox="1">
            <a:spLocks noChangeArrowheads="1"/>
          </p:cNvSpPr>
          <p:nvPr/>
        </p:nvSpPr>
        <p:spPr bwMode="auto">
          <a:xfrm>
            <a:off x="32156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2" name="Text Box 55"/>
          <p:cNvSpPr txBox="1">
            <a:spLocks noChangeArrowheads="1"/>
          </p:cNvSpPr>
          <p:nvPr/>
        </p:nvSpPr>
        <p:spPr bwMode="auto">
          <a:xfrm>
            <a:off x="41935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3" name="Text Box 56"/>
          <p:cNvSpPr txBox="1">
            <a:spLocks noChangeArrowheads="1"/>
          </p:cNvSpPr>
          <p:nvPr/>
        </p:nvSpPr>
        <p:spPr bwMode="auto">
          <a:xfrm>
            <a:off x="51714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4" name="Text Box 72"/>
          <p:cNvSpPr txBox="1">
            <a:spLocks noChangeArrowheads="1"/>
          </p:cNvSpPr>
          <p:nvPr/>
        </p:nvSpPr>
        <p:spPr bwMode="auto">
          <a:xfrm>
            <a:off x="642342" y="44156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5" name="Text Box 73"/>
          <p:cNvSpPr txBox="1">
            <a:spLocks noChangeArrowheads="1"/>
          </p:cNvSpPr>
          <p:nvPr/>
        </p:nvSpPr>
        <p:spPr bwMode="auto">
          <a:xfrm>
            <a:off x="642342" y="34377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6" name="Text Box 74"/>
          <p:cNvSpPr txBox="1">
            <a:spLocks noChangeArrowheads="1"/>
          </p:cNvSpPr>
          <p:nvPr/>
        </p:nvSpPr>
        <p:spPr bwMode="auto">
          <a:xfrm>
            <a:off x="642342" y="24471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07" name="Text Box 75"/>
          <p:cNvSpPr txBox="1">
            <a:spLocks noChangeArrowheads="1"/>
          </p:cNvSpPr>
          <p:nvPr/>
        </p:nvSpPr>
        <p:spPr bwMode="auto">
          <a:xfrm>
            <a:off x="959842" y="50570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8" name="Text Box 76"/>
          <p:cNvSpPr txBox="1">
            <a:spLocks noChangeArrowheads="1"/>
          </p:cNvSpPr>
          <p:nvPr/>
        </p:nvSpPr>
        <p:spPr bwMode="auto">
          <a:xfrm>
            <a:off x="1926630" y="50633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9" name="Text Box 77"/>
          <p:cNvSpPr txBox="1">
            <a:spLocks noChangeArrowheads="1"/>
          </p:cNvSpPr>
          <p:nvPr/>
        </p:nvSpPr>
        <p:spPr bwMode="auto">
          <a:xfrm>
            <a:off x="2906117" y="50697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10" name="Text Box 78"/>
          <p:cNvSpPr txBox="1">
            <a:spLocks noChangeArrowheads="1"/>
          </p:cNvSpPr>
          <p:nvPr/>
        </p:nvSpPr>
        <p:spPr bwMode="auto">
          <a:xfrm>
            <a:off x="3885605" y="50760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4</a:t>
            </a:r>
            <a:endParaRPr lang="en-US" sz="1400"/>
          </a:p>
        </p:txBody>
      </p:sp>
      <p:sp>
        <p:nvSpPr>
          <p:cNvPr id="111" name="Text Box 79"/>
          <p:cNvSpPr txBox="1">
            <a:spLocks noChangeArrowheads="1"/>
          </p:cNvSpPr>
          <p:nvPr/>
        </p:nvSpPr>
        <p:spPr bwMode="auto">
          <a:xfrm>
            <a:off x="4865092" y="50824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5</a:t>
            </a:r>
            <a:endParaRPr lang="en-US" sz="140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57" y="4182270"/>
            <a:ext cx="837100" cy="841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379" y="2743281"/>
            <a:ext cx="1709215" cy="1772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9517" y="2257877"/>
            <a:ext cx="917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North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169517" y="4515700"/>
            <a:ext cx="9148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South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086630" y="3361276"/>
            <a:ext cx="83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West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399256" y="3377818"/>
            <a:ext cx="70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401601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Walls</a:t>
            </a:r>
          </a:p>
        </p:txBody>
      </p:sp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63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6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5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6-16 at 12.06.11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229"/>
            <a:ext cx="9144000" cy="63657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/>
          <p:nvPr/>
        </p:nvSpPr>
        <p:spPr>
          <a:xfrm>
            <a:off x="7275566" y="2417471"/>
            <a:ext cx="347929" cy="347929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79025" y="2879297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15587" y="4431583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8764" y="3866631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2192" y="4094027"/>
            <a:ext cx="373149" cy="50953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7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9" y="2346404"/>
            <a:ext cx="2387600" cy="24003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Knows Four Commands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8212" y="1672929"/>
            <a:ext cx="2339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9194" y="2550936"/>
            <a:ext cx="3570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turnLeft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0491" y="3489411"/>
            <a:ext cx="387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putBeeper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1788" y="4508509"/>
            <a:ext cx="418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pickBeeper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81150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move();</a:t>
            </a:r>
          </a:p>
        </p:txBody>
      </p:sp>
    </p:spTree>
    <p:extLst>
      <p:ext uri="{BB962C8B-B14F-4D97-AF65-F5344CB8AC3E}">
        <p14:creationId xmlns:p14="http://schemas.microsoft.com/office/powerpoint/2010/main" val="3588027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543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9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turnLeft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03329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7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pickBeeper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85883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0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4" name="Picture 33" descr="karelEas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154" y="-145562"/>
            <a:ext cx="12262377" cy="700356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  <p:extLst>
      <p:ext uri="{BB962C8B-B14F-4D97-AF65-F5344CB8AC3E}">
        <p14:creationId xmlns:p14="http://schemas.microsoft.com/office/powerpoint/2010/main" val="1417547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Make Sense?</a:t>
            </a:r>
          </a:p>
        </p:txBody>
      </p:sp>
    </p:spTree>
    <p:extLst>
      <p:ext uri="{BB962C8B-B14F-4D97-AF65-F5344CB8AC3E}">
        <p14:creationId xmlns:p14="http://schemas.microsoft.com/office/powerpoint/2010/main" val="41856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Need a Volunteer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81" y="917655"/>
            <a:ext cx="5256388" cy="58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2" y="781132"/>
            <a:ext cx="7787224" cy="547052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Lets Try It</a:t>
            </a:r>
          </a:p>
        </p:txBody>
      </p:sp>
    </p:spTree>
    <p:extLst>
      <p:ext uri="{BB962C8B-B14F-4D97-AF65-F5344CB8AC3E}">
        <p14:creationId xmlns:p14="http://schemas.microsoft.com/office/powerpoint/2010/main" val="2244438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</p:spTree>
    <p:extLst>
      <p:ext uri="{BB962C8B-B14F-4D97-AF65-F5344CB8AC3E}">
        <p14:creationId xmlns:p14="http://schemas.microsoft.com/office/powerpoint/2010/main" val="3368931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3360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</p:spTree>
    <p:extLst>
      <p:ext uri="{BB962C8B-B14F-4D97-AF65-F5344CB8AC3E}">
        <p14:creationId xmlns:p14="http://schemas.microsoft.com/office/powerpoint/2010/main" val="994896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4971150" y="616850"/>
            <a:ext cx="417504" cy="3325957"/>
          </a:xfrm>
          <a:prstGeom prst="curvedConnector2">
            <a:avLst/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6218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dirty="0" err="1">
                <a:latin typeface="Ubuntu Mono" charset="0"/>
              </a:rPr>
              <a:t>turnRight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3593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309" y="0"/>
            <a:ext cx="12182261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Near San Francisco</a:t>
            </a:r>
          </a:p>
        </p:txBody>
      </p:sp>
    </p:spTree>
    <p:extLst>
      <p:ext uri="{BB962C8B-B14F-4D97-AF65-F5344CB8AC3E}">
        <p14:creationId xmlns:p14="http://schemas.microsoft.com/office/powerpoint/2010/main" val="2572697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3123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9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2131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private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b="1" dirty="0">
                <a:latin typeface="Courier"/>
                <a:cs typeface="Courier"/>
              </a:rPr>
              <a:t>void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i="1" dirty="0">
                <a:latin typeface="Courier"/>
                <a:cs typeface="Courier"/>
              </a:rPr>
              <a:t>name</a:t>
            </a:r>
            <a:r>
              <a:rPr lang="en-US" sz="3000" dirty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4160581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private</a:t>
            </a:r>
            <a:r>
              <a:rPr lang="en-US" sz="3000" dirty="0">
                <a:solidFill>
                  <a:srgbClr val="2600FF"/>
                </a:solidFill>
                <a:latin typeface="Courier"/>
                <a:cs typeface="Courier"/>
              </a:rPr>
              <a:t> </a:t>
            </a:r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void</a:t>
            </a:r>
            <a:r>
              <a:rPr lang="en-US" sz="3000" dirty="0">
                <a:solidFill>
                  <a:srgbClr val="2600FF"/>
                </a:solidFill>
                <a:latin typeface="Courier"/>
                <a:cs typeface="Courier"/>
              </a:rPr>
              <a:t> </a:t>
            </a:r>
            <a:r>
              <a:rPr lang="en-US" sz="3000" i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name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2863706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private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void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b="1" i="1" dirty="0">
                <a:solidFill>
                  <a:srgbClr val="2600FF"/>
                </a:solidFill>
                <a:latin typeface="Courier"/>
                <a:cs typeface="Courier"/>
              </a:rPr>
              <a:t>name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2625603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private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b="1" dirty="0">
                <a:latin typeface="Courier"/>
                <a:cs typeface="Courier"/>
              </a:rPr>
              <a:t>void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i="1" dirty="0">
                <a:latin typeface="Courier"/>
                <a:cs typeface="Courier"/>
              </a:rPr>
              <a:t>name</a:t>
            </a:r>
            <a:r>
              <a:rPr lang="en-US" sz="3000" dirty="0">
                <a:latin typeface="Courier"/>
                <a:cs typeface="Courier"/>
              </a:rPr>
              <a:t>() </a:t>
            </a:r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57C659-BAF4-714D-91E8-AFB1731DA03F}"/>
              </a:ext>
            </a:extLst>
          </p:cNvPr>
          <p:cNvSpPr/>
          <p:nvPr/>
        </p:nvSpPr>
        <p:spPr>
          <a:xfrm>
            <a:off x="5106912" y="2426263"/>
            <a:ext cx="777053" cy="777053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4F3709-4947-4A4F-B952-AF4B01DE6129}"/>
              </a:ext>
            </a:extLst>
          </p:cNvPr>
          <p:cNvSpPr/>
          <p:nvPr/>
        </p:nvSpPr>
        <p:spPr>
          <a:xfrm>
            <a:off x="409017" y="3334037"/>
            <a:ext cx="777053" cy="777053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33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private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void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name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sz="3000" b="1" i="1" dirty="0">
                <a:solidFill>
                  <a:srgbClr val="2600FF"/>
                </a:solidFill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3677026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99 beeper?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86C6440-A4DB-2246-91B6-1828586EA852}"/>
              </a:ext>
            </a:extLst>
          </p:cNvPr>
          <p:cNvSpPr/>
          <p:nvPr/>
        </p:nvSpPr>
        <p:spPr>
          <a:xfrm>
            <a:off x="5844209" y="5068957"/>
            <a:ext cx="596348" cy="576469"/>
          </a:xfrm>
          <a:custGeom>
            <a:avLst/>
            <a:gdLst>
              <a:gd name="connsiteX0" fmla="*/ 0 w 596348"/>
              <a:gd name="connsiteY0" fmla="*/ 278295 h 576469"/>
              <a:gd name="connsiteX1" fmla="*/ 258417 w 596348"/>
              <a:gd name="connsiteY1" fmla="*/ 0 h 576469"/>
              <a:gd name="connsiteX2" fmla="*/ 596348 w 596348"/>
              <a:gd name="connsiteY2" fmla="*/ 318052 h 576469"/>
              <a:gd name="connsiteX3" fmla="*/ 298174 w 596348"/>
              <a:gd name="connsiteY3" fmla="*/ 576469 h 576469"/>
              <a:gd name="connsiteX4" fmla="*/ 0 w 596348"/>
              <a:gd name="connsiteY4" fmla="*/ 278295 h 57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348" h="576469">
                <a:moveTo>
                  <a:pt x="0" y="278295"/>
                </a:moveTo>
                <a:lnTo>
                  <a:pt x="258417" y="0"/>
                </a:lnTo>
                <a:lnTo>
                  <a:pt x="596348" y="318052"/>
                </a:lnTo>
                <a:lnTo>
                  <a:pt x="298174" y="576469"/>
                </a:lnTo>
                <a:lnTo>
                  <a:pt x="0" y="278295"/>
                </a:lnTo>
                <a:close/>
              </a:path>
            </a:pathLst>
          </a:custGeom>
          <a:solidFill>
            <a:srgbClr val="CACA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A988F-47B9-0441-A848-A327A7F743AB}"/>
              </a:ext>
            </a:extLst>
          </p:cNvPr>
          <p:cNvSpPr txBox="1"/>
          <p:nvPr/>
        </p:nvSpPr>
        <p:spPr>
          <a:xfrm>
            <a:off x="5883966" y="516834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E00A3-BE82-3D4A-AD6E-83C42A0171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2226926"/>
            <a:ext cx="3373810" cy="23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Karel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99 beepers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“for loop” repeats the code </a:t>
            </a:r>
            <a:r>
              <a:rPr lang="en-US" sz="220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0775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6056" y="1142068"/>
            <a:ext cx="75698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Karel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b="1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b="1" dirty="0">
                <a:solidFill>
                  <a:srgbClr val="7F0055"/>
                </a:solidFill>
                <a:latin typeface="Monaco" charset="0"/>
              </a:rPr>
              <a:t>      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 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D68B36-484D-FD4C-923F-28C57BB154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94313"/>
            <a:ext cx="9325357" cy="26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Chris\University\Teaching\cs221\WWW\slides\img\awesomeSandCas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2234"/>
            <a:ext cx="9296612" cy="613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3807841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0747" y="0"/>
            <a:ext cx="1023582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883" y="82290"/>
            <a:ext cx="4818812" cy="6775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4366159"/>
            <a:ext cx="3655595" cy="2230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848288"/>
            <a:ext cx="3886774" cy="2915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1" y="1797884"/>
            <a:ext cx="3942467" cy="295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869" y="2388591"/>
            <a:ext cx="2996308" cy="4469409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29101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2444385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Now is the Time</a:t>
            </a:r>
          </a:p>
        </p:txBody>
      </p:sp>
    </p:spTree>
    <p:extLst>
      <p:ext uri="{BB962C8B-B14F-4D97-AF65-F5344CB8AC3E}">
        <p14:creationId xmlns:p14="http://schemas.microsoft.com/office/powerpoint/2010/main" val="2856352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2008" y="6412041"/>
            <a:ext cx="10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Code.org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Oh and Its Useful</a:t>
            </a:r>
          </a:p>
        </p:txBody>
      </p:sp>
    </p:spTree>
    <p:extLst>
      <p:ext uri="{BB962C8B-B14F-4D97-AF65-F5344CB8AC3E}">
        <p14:creationId xmlns:p14="http://schemas.microsoft.com/office/powerpoint/2010/main" val="3833381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989894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Doing</a:t>
            </a:r>
          </a:p>
        </p:txBody>
      </p:sp>
    </p:spTree>
    <p:extLst>
      <p:ext uri="{BB962C8B-B14F-4D97-AF65-F5344CB8AC3E}">
        <p14:creationId xmlns:p14="http://schemas.microsoft.com/office/powerpoint/2010/main" val="4069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" y="903654"/>
            <a:ext cx="7342080" cy="59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6214"/>
            <a:ext cx="9144000" cy="57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92984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13235</TotalTime>
  <Words>1793</Words>
  <Application>Microsoft Macintosh PowerPoint</Application>
  <PresentationFormat>On-screen Show (4:3)</PresentationFormat>
  <Paragraphs>625</Paragraphs>
  <Slides>67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ＭＳ Ｐゴシック</vt:lpstr>
      <vt:lpstr>Arial</vt:lpstr>
      <vt:lpstr>Calibri</vt:lpstr>
      <vt:lpstr>Century Gothic</vt:lpstr>
      <vt:lpstr>Courier</vt:lpstr>
      <vt:lpstr>DejaVu Serif</vt:lpstr>
      <vt:lpstr>Droid Sans Fallback</vt:lpstr>
      <vt:lpstr>Linux Libertine</vt:lpstr>
      <vt:lpstr>Monaco</vt:lpstr>
      <vt:lpstr>Ubuntu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 106A</dc:title>
  <dc:creator>Chris Piech</dc:creator>
  <cp:lastModifiedBy>Chris James Piech</cp:lastModifiedBy>
  <cp:revision>91</cp:revision>
  <cp:lastPrinted>2019-07-09T00:47:45Z</cp:lastPrinted>
  <dcterms:created xsi:type="dcterms:W3CDTF">2014-06-12T14:27:44Z</dcterms:created>
  <dcterms:modified xsi:type="dcterms:W3CDTF">2019-07-09T00:54:12Z</dcterms:modified>
</cp:coreProperties>
</file>